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olors10.xml" ContentType="application/vnd.ms-office.chartcolorstyle+xml"/>
  <Override PartName="/ppt/charts/style7.xml" ContentType="application/vnd.ms-office.chartstyle+xml"/>
  <Override PartName="/ppt/charts/style9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4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80" r:id="rId14"/>
    <p:sldId id="275" r:id="rId15"/>
    <p:sldId id="276" r:id="rId16"/>
    <p:sldId id="277" r:id="rId17"/>
    <p:sldId id="278" r:id="rId18"/>
    <p:sldId id="279" r:id="rId19"/>
  </p:sldIdLst>
  <p:sldSz cx="12192000" cy="68580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33" autoAdjust="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>
        <c:manualLayout>
          <c:layoutTarget val="inner"/>
          <c:xMode val="edge"/>
          <c:yMode val="edge"/>
          <c:x val="4.0273499015748039E-2"/>
          <c:y val="0.17334373933663022"/>
          <c:w val="0.89878900098425207"/>
          <c:h val="0.70331079581011346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7"/>
                <c:pt idx="0">
                  <c:v>Denar</c:v>
                </c:pt>
                <c:pt idx="1">
                  <c:v>Čas</c:v>
                </c:pt>
                <c:pt idx="2">
                  <c:v>Tujina </c:v>
                </c:pt>
                <c:pt idx="3">
                  <c:v>Zdravje </c:v>
                </c:pt>
                <c:pt idx="4">
                  <c:v>Slava</c:v>
                </c:pt>
                <c:pt idx="5">
                  <c:v>Zadovoljstvo</c:v>
                </c:pt>
                <c:pt idx="6">
                  <c:v>Drugo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0</c:v>
                </c:pt>
                <c:pt idx="5">
                  <c:v>10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A4-43EA-83A2-68817B0DFCE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7"/>
                <c:pt idx="0">
                  <c:v>Denar</c:v>
                </c:pt>
                <c:pt idx="1">
                  <c:v>Čas</c:v>
                </c:pt>
                <c:pt idx="2">
                  <c:v>Tujina </c:v>
                </c:pt>
                <c:pt idx="3">
                  <c:v>Zdravje </c:v>
                </c:pt>
                <c:pt idx="4">
                  <c:v>Slava</c:v>
                </c:pt>
                <c:pt idx="5">
                  <c:v>Zadovoljstvo</c:v>
                </c:pt>
                <c:pt idx="6">
                  <c:v>Drugo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12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1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A4-43EA-83A2-68817B0DFCEA}"/>
            </c:ext>
          </c:extLst>
        </c:ser>
        <c:dLbls/>
        <c:gapWidth val="219"/>
        <c:overlap val="-27"/>
        <c:axId val="69763840"/>
        <c:axId val="69765376"/>
      </c:barChart>
      <c:catAx>
        <c:axId val="69763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9765376"/>
        <c:crosses val="autoZero"/>
        <c:auto val="1"/>
        <c:lblAlgn val="ctr"/>
        <c:lblOffset val="100"/>
      </c:catAx>
      <c:valAx>
        <c:axId val="697653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976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List1!$A$2:$A$6</c:f>
              <c:strCache>
                <c:ptCount val="5"/>
                <c:pt idx="0">
                  <c:v>Pred vstopom v OŠ.</c:v>
                </c:pt>
                <c:pt idx="1">
                  <c:v>v prvi triadi</c:v>
                </c:pt>
                <c:pt idx="2">
                  <c:v>V drugi triadi</c:v>
                </c:pt>
                <c:pt idx="3">
                  <c:v>V tretji triadi</c:v>
                </c:pt>
                <c:pt idx="4">
                  <c:v>Nisem začel/a, me ne zanima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56-4FCD-81DF-E348709DFFF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List1!$A$2:$A$6</c:f>
              <c:strCache>
                <c:ptCount val="5"/>
                <c:pt idx="0">
                  <c:v>Pred vstopom v OŠ.</c:v>
                </c:pt>
                <c:pt idx="1">
                  <c:v>v prvi triadi</c:v>
                </c:pt>
                <c:pt idx="2">
                  <c:v>V drugi triadi</c:v>
                </c:pt>
                <c:pt idx="3">
                  <c:v>V tretji triadi</c:v>
                </c:pt>
                <c:pt idx="4">
                  <c:v>Nisem začel/a, me ne zanima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56-4FCD-81DF-E348709DFFF3}"/>
            </c:ext>
          </c:extLst>
        </c:ser>
        <c:dLbls/>
        <c:gapWidth val="219"/>
        <c:overlap val="-27"/>
        <c:axId val="74704000"/>
        <c:axId val="74705536"/>
      </c:barChart>
      <c:catAx>
        <c:axId val="747040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4705536"/>
        <c:crosses val="autoZero"/>
        <c:auto val="1"/>
        <c:lblAlgn val="ctr"/>
        <c:lblOffset val="100"/>
      </c:catAx>
      <c:valAx>
        <c:axId val="747055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470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6"/>
                <c:pt idx="0">
                  <c:v>Starši in njihov nasvet</c:v>
                </c:pt>
                <c:pt idx="1">
                  <c:v>Prijatelji in njihova odločitev</c:v>
                </c:pt>
                <c:pt idx="2">
                  <c:v>Mediji</c:v>
                </c:pt>
                <c:pt idx="3">
                  <c:v>Poznavanje sebe, svojih močnih področij</c:v>
                </c:pt>
                <c:pt idx="4">
                  <c:v>Poznavanje različnih poklicev</c:v>
                </c:pt>
                <c:pt idx="5">
                  <c:v>Poznavanje možnosti zaposlitve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89-4957-9A9E-53AD7CF242E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6"/>
                <c:pt idx="0">
                  <c:v>Starši in njihov nasvet</c:v>
                </c:pt>
                <c:pt idx="1">
                  <c:v>Prijatelji in njihova odločitev</c:v>
                </c:pt>
                <c:pt idx="2">
                  <c:v>Mediji</c:v>
                </c:pt>
                <c:pt idx="3">
                  <c:v>Poznavanje sebe, svojih močnih področij</c:v>
                </c:pt>
                <c:pt idx="4">
                  <c:v>Poznavanje različnih poklicev</c:v>
                </c:pt>
                <c:pt idx="5">
                  <c:v>Poznavanje možnosti zaposlitve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10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89-4957-9A9E-53AD7CF242EF}"/>
            </c:ext>
          </c:extLst>
        </c:ser>
        <c:dLbls/>
        <c:gapWidth val="219"/>
        <c:overlap val="-27"/>
        <c:axId val="78025856"/>
        <c:axId val="78027392"/>
      </c:barChart>
      <c:catAx>
        <c:axId val="78025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8027392"/>
        <c:crosses val="autoZero"/>
        <c:auto val="1"/>
        <c:lblAlgn val="ctr"/>
        <c:lblOffset val="100"/>
      </c:catAx>
      <c:valAx>
        <c:axId val="780273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8025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>
        <c:manualLayout>
          <c:layoutTarget val="inner"/>
          <c:xMode val="edge"/>
          <c:yMode val="edge"/>
          <c:x val="6.4061688117031085E-2"/>
          <c:y val="2.1066615718699253E-2"/>
          <c:w val="0.93472650098425181"/>
          <c:h val="0.84353734968397209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List1!$A$2:$A$5</c:f>
              <c:strCache>
                <c:ptCount val="4"/>
                <c:pt idx="0">
                  <c:v>V medijih</c:v>
                </c:pt>
                <c:pt idx="1">
                  <c:v>Na šoli</c:v>
                </c:pt>
                <c:pt idx="2">
                  <c:v>V družini</c:v>
                </c:pt>
                <c:pt idx="3">
                  <c:v>Drugje, kje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2D-4E89-A0EA-81E2972A21D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List1!$A$2:$A$5</c:f>
              <c:strCache>
                <c:ptCount val="4"/>
                <c:pt idx="0">
                  <c:v>V medijih</c:v>
                </c:pt>
                <c:pt idx="1">
                  <c:v>Na šoli</c:v>
                </c:pt>
                <c:pt idx="2">
                  <c:v>V družini</c:v>
                </c:pt>
                <c:pt idx="3">
                  <c:v>Drugje, kje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02D-4E89-A0EA-81E2972A21D4}"/>
            </c:ext>
          </c:extLst>
        </c:ser>
        <c:dLbls/>
        <c:gapWidth val="219"/>
        <c:overlap val="-27"/>
        <c:axId val="78103680"/>
        <c:axId val="78105216"/>
      </c:barChart>
      <c:catAx>
        <c:axId val="781036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8105216"/>
        <c:crosses val="autoZero"/>
        <c:auto val="1"/>
        <c:lblAlgn val="ctr"/>
        <c:lblOffset val="100"/>
      </c:catAx>
      <c:valAx>
        <c:axId val="781052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810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List1!$A$2:$A$6</c:f>
              <c:strCache>
                <c:ptCount val="5"/>
                <c:pt idx="0">
                  <c:v>Pred vstopom v OŠ.</c:v>
                </c:pt>
                <c:pt idx="1">
                  <c:v>v prvi triadi</c:v>
                </c:pt>
                <c:pt idx="2">
                  <c:v>V drugi triadi</c:v>
                </c:pt>
                <c:pt idx="3">
                  <c:v>V tretji triadi</c:v>
                </c:pt>
                <c:pt idx="4">
                  <c:v>Nisem začel/a, me ne zanima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E9-4C58-A712-18AA652E97E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List1!$A$2:$A$6</c:f>
              <c:strCache>
                <c:ptCount val="5"/>
                <c:pt idx="0">
                  <c:v>Pred vstopom v OŠ.</c:v>
                </c:pt>
                <c:pt idx="1">
                  <c:v>v prvi triadi</c:v>
                </c:pt>
                <c:pt idx="2">
                  <c:v>V drugi triadi</c:v>
                </c:pt>
                <c:pt idx="3">
                  <c:v>V tretji triadi</c:v>
                </c:pt>
                <c:pt idx="4">
                  <c:v>Nisem začel/a, me ne zanima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E9-4C58-A712-18AA652E97E4}"/>
            </c:ext>
          </c:extLst>
        </c:ser>
        <c:dLbls/>
        <c:gapWidth val="219"/>
        <c:overlap val="-27"/>
        <c:axId val="70090112"/>
        <c:axId val="70100096"/>
      </c:barChart>
      <c:catAx>
        <c:axId val="70090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0100096"/>
        <c:crosses val="autoZero"/>
        <c:auto val="1"/>
        <c:lblAlgn val="ctr"/>
        <c:lblOffset val="100"/>
      </c:catAx>
      <c:valAx>
        <c:axId val="701000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009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6"/>
                <c:pt idx="0">
                  <c:v>Starši in njihov nasvet</c:v>
                </c:pt>
                <c:pt idx="1">
                  <c:v>Prijatelji in njihova odločitev</c:v>
                </c:pt>
                <c:pt idx="2">
                  <c:v>Mediji</c:v>
                </c:pt>
                <c:pt idx="3">
                  <c:v>Poznavanje sebe, svojih močnih področij</c:v>
                </c:pt>
                <c:pt idx="4">
                  <c:v>Poznavanje različnih poklicev</c:v>
                </c:pt>
                <c:pt idx="5">
                  <c:v>Poznavanje možnosti zaposlitve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46-4B6E-86FB-EBBC656DC75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6"/>
                <c:pt idx="0">
                  <c:v>Starši in njihov nasvet</c:v>
                </c:pt>
                <c:pt idx="1">
                  <c:v>Prijatelji in njihova odločitev</c:v>
                </c:pt>
                <c:pt idx="2">
                  <c:v>Mediji</c:v>
                </c:pt>
                <c:pt idx="3">
                  <c:v>Poznavanje sebe, svojih močnih področij</c:v>
                </c:pt>
                <c:pt idx="4">
                  <c:v>Poznavanje različnih poklicev</c:v>
                </c:pt>
                <c:pt idx="5">
                  <c:v>Poznavanje možnosti zaposlitve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8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46-4B6E-86FB-EBBC656DC755}"/>
            </c:ext>
          </c:extLst>
        </c:ser>
        <c:dLbls/>
        <c:gapWidth val="219"/>
        <c:overlap val="-27"/>
        <c:axId val="70164864"/>
        <c:axId val="70166400"/>
      </c:barChart>
      <c:catAx>
        <c:axId val="70164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0166400"/>
        <c:crosses val="autoZero"/>
        <c:auto val="1"/>
        <c:lblAlgn val="ctr"/>
        <c:lblOffset val="100"/>
      </c:catAx>
      <c:valAx>
        <c:axId val="701664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016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>
        <c:manualLayout>
          <c:layoutTarget val="inner"/>
          <c:xMode val="edge"/>
          <c:yMode val="edge"/>
          <c:x val="4.6523499015748038E-2"/>
          <c:y val="0.10136109120564153"/>
          <c:w val="0.93472650098425181"/>
          <c:h val="0.84353734968397209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List1!$A$2:$A$5</c:f>
              <c:strCache>
                <c:ptCount val="4"/>
                <c:pt idx="0">
                  <c:v>V medijih</c:v>
                </c:pt>
                <c:pt idx="1">
                  <c:v>Na šoli</c:v>
                </c:pt>
                <c:pt idx="2">
                  <c:v>V družini</c:v>
                </c:pt>
                <c:pt idx="3">
                  <c:v>Drugje, kje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4E-43D2-9A3B-B4388480604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List1!$A$2:$A$5</c:f>
              <c:strCache>
                <c:ptCount val="4"/>
                <c:pt idx="0">
                  <c:v>V medijih</c:v>
                </c:pt>
                <c:pt idx="1">
                  <c:v>Na šoli</c:v>
                </c:pt>
                <c:pt idx="2">
                  <c:v>V družini</c:v>
                </c:pt>
                <c:pt idx="3">
                  <c:v>Drugje, kje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4E-43D2-9A3B-B43884806047}"/>
            </c:ext>
          </c:extLst>
        </c:ser>
        <c:dLbls/>
        <c:gapWidth val="219"/>
        <c:overlap val="-27"/>
        <c:axId val="68940544"/>
        <c:axId val="68942080"/>
      </c:barChart>
      <c:catAx>
        <c:axId val="68940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8942080"/>
        <c:crosses val="autoZero"/>
        <c:auto val="1"/>
        <c:lblAlgn val="ctr"/>
        <c:lblOffset val="100"/>
      </c:catAx>
      <c:valAx>
        <c:axId val="689420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894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>
        <c:manualLayout>
          <c:layoutTarget val="inner"/>
          <c:xMode val="edge"/>
          <c:yMode val="edge"/>
          <c:x val="4.0273499015748039E-2"/>
          <c:y val="0.17334373933663022"/>
          <c:w val="0.89878900098425196"/>
          <c:h val="0.70331079581011346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List1!$A$2:$A$9</c:f>
              <c:strCache>
                <c:ptCount val="7"/>
                <c:pt idx="0">
                  <c:v>Denar</c:v>
                </c:pt>
                <c:pt idx="1">
                  <c:v>Čas</c:v>
                </c:pt>
                <c:pt idx="2">
                  <c:v>Tujina </c:v>
                </c:pt>
                <c:pt idx="3">
                  <c:v>Zdravje </c:v>
                </c:pt>
                <c:pt idx="4">
                  <c:v>Slava</c:v>
                </c:pt>
                <c:pt idx="5">
                  <c:v>Zadovoljstvo</c:v>
                </c:pt>
                <c:pt idx="6">
                  <c:v>Drugo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50-4762-BFEC-63B846041F8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List1!$A$2:$A$9</c:f>
              <c:strCache>
                <c:ptCount val="7"/>
                <c:pt idx="0">
                  <c:v>Denar</c:v>
                </c:pt>
                <c:pt idx="1">
                  <c:v>Čas</c:v>
                </c:pt>
                <c:pt idx="2">
                  <c:v>Tujina </c:v>
                </c:pt>
                <c:pt idx="3">
                  <c:v>Zdravje </c:v>
                </c:pt>
                <c:pt idx="4">
                  <c:v>Slava</c:v>
                </c:pt>
                <c:pt idx="5">
                  <c:v>Zadovoljstvo</c:v>
                </c:pt>
                <c:pt idx="6">
                  <c:v>Drugo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4</c:v>
                </c:pt>
                <c:pt idx="3">
                  <c:v>8</c:v>
                </c:pt>
                <c:pt idx="4">
                  <c:v>0</c:v>
                </c:pt>
                <c:pt idx="5">
                  <c:v>7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50-4762-BFEC-63B846041F80}"/>
            </c:ext>
          </c:extLst>
        </c:ser>
        <c:dLbls/>
        <c:gapWidth val="219"/>
        <c:overlap val="-27"/>
        <c:axId val="73057024"/>
        <c:axId val="73058560"/>
      </c:barChart>
      <c:catAx>
        <c:axId val="73057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3058560"/>
        <c:crosses val="autoZero"/>
        <c:auto val="1"/>
        <c:lblAlgn val="ctr"/>
        <c:lblOffset val="100"/>
      </c:catAx>
      <c:valAx>
        <c:axId val="730585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305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List1!$A$2:$A$6</c:f>
              <c:strCache>
                <c:ptCount val="5"/>
                <c:pt idx="0">
                  <c:v>Pred vstopom v OŠ.</c:v>
                </c:pt>
                <c:pt idx="1">
                  <c:v>v prvi triadi</c:v>
                </c:pt>
                <c:pt idx="2">
                  <c:v>V drugi triadi</c:v>
                </c:pt>
                <c:pt idx="3">
                  <c:v>V tretji triadi</c:v>
                </c:pt>
                <c:pt idx="4">
                  <c:v>Nisem začel/a, me ne zanima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37-491D-8CEE-724E59B7198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List1!$A$2:$A$6</c:f>
              <c:strCache>
                <c:ptCount val="5"/>
                <c:pt idx="0">
                  <c:v>Pred vstopom v OŠ.</c:v>
                </c:pt>
                <c:pt idx="1">
                  <c:v>v prvi triadi</c:v>
                </c:pt>
                <c:pt idx="2">
                  <c:v>V drugi triadi</c:v>
                </c:pt>
                <c:pt idx="3">
                  <c:v>V tretji triadi</c:v>
                </c:pt>
                <c:pt idx="4">
                  <c:v>Nisem začel/a, me ne zanima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37-491D-8CEE-724E59B7198F}"/>
            </c:ext>
          </c:extLst>
        </c:ser>
        <c:dLbls/>
        <c:gapWidth val="219"/>
        <c:overlap val="-27"/>
        <c:axId val="77669120"/>
        <c:axId val="77670656"/>
      </c:barChart>
      <c:catAx>
        <c:axId val="776691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7670656"/>
        <c:crosses val="autoZero"/>
        <c:auto val="1"/>
        <c:lblAlgn val="ctr"/>
        <c:lblOffset val="100"/>
      </c:catAx>
      <c:valAx>
        <c:axId val="776706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766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6"/>
                <c:pt idx="0">
                  <c:v>Starši in njihov nasvet</c:v>
                </c:pt>
                <c:pt idx="1">
                  <c:v>Prijatelji in njihova odločitev</c:v>
                </c:pt>
                <c:pt idx="2">
                  <c:v>Mediji</c:v>
                </c:pt>
                <c:pt idx="3">
                  <c:v>Poznavanje sebe, svojih močnih področij</c:v>
                </c:pt>
                <c:pt idx="4">
                  <c:v>Poznavanje različnih poklicev</c:v>
                </c:pt>
                <c:pt idx="5">
                  <c:v>Poznavanje možnosti zaposlitve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3E-4FC3-83E1-5737389A0B1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6"/>
                <c:pt idx="0">
                  <c:v>Starši in njihov nasvet</c:v>
                </c:pt>
                <c:pt idx="1">
                  <c:v>Prijatelji in njihova odločitev</c:v>
                </c:pt>
                <c:pt idx="2">
                  <c:v>Mediji</c:v>
                </c:pt>
                <c:pt idx="3">
                  <c:v>Poznavanje sebe, svojih močnih področij</c:v>
                </c:pt>
                <c:pt idx="4">
                  <c:v>Poznavanje različnih poklicev</c:v>
                </c:pt>
                <c:pt idx="5">
                  <c:v>Poznavanje možnosti zaposlitve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3E-4FC3-83E1-5737389A0B1E}"/>
            </c:ext>
          </c:extLst>
        </c:ser>
        <c:dLbls/>
        <c:gapWidth val="219"/>
        <c:overlap val="-27"/>
        <c:axId val="77722368"/>
        <c:axId val="77723904"/>
      </c:barChart>
      <c:catAx>
        <c:axId val="777223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7723904"/>
        <c:crosses val="autoZero"/>
        <c:auto val="1"/>
        <c:lblAlgn val="ctr"/>
        <c:lblOffset val="100"/>
      </c:catAx>
      <c:valAx>
        <c:axId val="777239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772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>
        <c:manualLayout>
          <c:layoutTarget val="inner"/>
          <c:xMode val="edge"/>
          <c:yMode val="edge"/>
          <c:x val="6.4061688117031085E-2"/>
          <c:y val="2.1066615718699253E-2"/>
          <c:w val="0.93472650098425181"/>
          <c:h val="0.84353734968397209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List1!$A$2:$A$5</c:f>
              <c:strCache>
                <c:ptCount val="4"/>
                <c:pt idx="0">
                  <c:v>V medijih</c:v>
                </c:pt>
                <c:pt idx="1">
                  <c:v>Na šoli</c:v>
                </c:pt>
                <c:pt idx="2">
                  <c:v>V družini</c:v>
                </c:pt>
                <c:pt idx="3">
                  <c:v>Drugje, kje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1D-47FF-BD67-8889CFCE3B6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List1!$A$2:$A$5</c:f>
              <c:strCache>
                <c:ptCount val="4"/>
                <c:pt idx="0">
                  <c:v>V medijih</c:v>
                </c:pt>
                <c:pt idx="1">
                  <c:v>Na šoli</c:v>
                </c:pt>
                <c:pt idx="2">
                  <c:v>V družini</c:v>
                </c:pt>
                <c:pt idx="3">
                  <c:v>Drugje, kje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1D-47FF-BD67-8889CFCE3B6B}"/>
            </c:ext>
          </c:extLst>
        </c:ser>
        <c:dLbls/>
        <c:gapWidth val="219"/>
        <c:overlap val="-27"/>
        <c:axId val="77873920"/>
        <c:axId val="77875456"/>
      </c:barChart>
      <c:catAx>
        <c:axId val="77873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7875456"/>
        <c:crosses val="autoZero"/>
        <c:auto val="1"/>
        <c:lblAlgn val="ctr"/>
        <c:lblOffset val="100"/>
      </c:catAx>
      <c:valAx>
        <c:axId val="77875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787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autoTitleDeleted val="1"/>
    <c:plotArea>
      <c:layout>
        <c:manualLayout>
          <c:layoutTarget val="inner"/>
          <c:xMode val="edge"/>
          <c:yMode val="edge"/>
          <c:x val="4.0273499015748039E-2"/>
          <c:y val="0.17334373933663022"/>
          <c:w val="0.89878900098425196"/>
          <c:h val="0.70331079581011346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Ženske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7"/>
                <c:pt idx="0">
                  <c:v>Denar</c:v>
                </c:pt>
                <c:pt idx="1">
                  <c:v>Čas</c:v>
                </c:pt>
                <c:pt idx="2">
                  <c:v>Tujina </c:v>
                </c:pt>
                <c:pt idx="3">
                  <c:v>Zdravje </c:v>
                </c:pt>
                <c:pt idx="4">
                  <c:v>Slava</c:v>
                </c:pt>
                <c:pt idx="5">
                  <c:v>Zadovoljstvo</c:v>
                </c:pt>
                <c:pt idx="6">
                  <c:v>Drugo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35-4C39-AC87-B4EA06B1F8E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Moški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List1!$A$2:$A$8</c:f>
              <c:strCache>
                <c:ptCount val="7"/>
                <c:pt idx="0">
                  <c:v>Denar</c:v>
                </c:pt>
                <c:pt idx="1">
                  <c:v>Čas</c:v>
                </c:pt>
                <c:pt idx="2">
                  <c:v>Tujina </c:v>
                </c:pt>
                <c:pt idx="3">
                  <c:v>Zdravje </c:v>
                </c:pt>
                <c:pt idx="4">
                  <c:v>Slava</c:v>
                </c:pt>
                <c:pt idx="5">
                  <c:v>Zadovoljstvo</c:v>
                </c:pt>
                <c:pt idx="6">
                  <c:v>Drugo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5</c:v>
                </c:pt>
                <c:pt idx="1">
                  <c:v>7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35-4C39-AC87-B4EA06B1F8E3}"/>
            </c:ext>
          </c:extLst>
        </c:ser>
        <c:dLbls/>
        <c:gapWidth val="219"/>
        <c:overlap val="-27"/>
        <c:axId val="77808768"/>
        <c:axId val="77810304"/>
      </c:barChart>
      <c:catAx>
        <c:axId val="77808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7810304"/>
        <c:crosses val="autoZero"/>
        <c:auto val="1"/>
        <c:lblAlgn val="ctr"/>
        <c:lblOffset val="100"/>
      </c:catAx>
      <c:valAx>
        <c:axId val="778103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7780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259D66-223C-45C0-9C48-E22FA68CE2B9}" type="datetime1">
              <a:rPr lang="sl-SI" smtClean="0"/>
              <a:pPr rtl="0"/>
              <a:t>21.4.2020</a:t>
            </a:fld>
            <a:endParaRPr lang="en-US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621EBA-8B62-4A4E-810D-6D6C6572B556}" type="datetime1">
              <a:rPr lang="sl-SI" smtClean="0"/>
              <a:pPr rtl="0"/>
              <a:t>21.4.2020</a:t>
            </a:fld>
            <a:endParaRPr lang="en-US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"/>
              <a:t>Uredite sloge besedila matrice</a:t>
            </a:r>
            <a:endParaRPr lang="en-US"/>
          </a:p>
          <a:p>
            <a:pPr lvl="1" rtl="0"/>
            <a:r>
              <a:rPr lang="sl"/>
              <a:t>Druga raven</a:t>
            </a:r>
          </a:p>
          <a:p>
            <a:pPr lvl="2" rtl="0"/>
            <a:r>
              <a:rPr lang="sl"/>
              <a:t>Tretja raven</a:t>
            </a:r>
          </a:p>
          <a:p>
            <a:pPr lvl="3" rtl="0"/>
            <a:r>
              <a:rPr lang="sl"/>
              <a:t>Četrta raven</a:t>
            </a:r>
          </a:p>
          <a:p>
            <a:pPr lvl="4" rtl="0"/>
            <a:r>
              <a:rPr lang="sl"/>
              <a:t>Peta raven</a:t>
            </a:r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Pravokotni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avokot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avokot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en povezovalnik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20" name="Označba mesta za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1899042E-5439-46F5-9F84-4B1A5EB664D2}" type="datetime1">
              <a:rPr lang="sl-SI" smtClean="0"/>
              <a:pPr rtl="0"/>
              <a:t>21.4.2020</a:t>
            </a:fld>
            <a:endParaRPr lang="en-US" dirty="0"/>
          </a:p>
        </p:txBody>
      </p:sp>
      <p:sp>
        <p:nvSpPr>
          <p:cNvPr id="21" name="Označba mesta za nogo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Označba mesta za številko diapoz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l-SI"/>
              <a:t>Kliknite za urejanje slogov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en-US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E46487-6F07-4737-B28E-A8F9120F2C32}" type="datetime1">
              <a:rPr lang="sl-SI" smtClean="0"/>
              <a:pPr rtl="0"/>
              <a:t>21.4.2020</a:t>
            </a:fld>
            <a:endParaRPr lang="en-US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sl-SI"/>
              <a:t>Kliknite za urejanje slogov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en-US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C83338-E90C-45B6-B805-3168D3C87F9C}" type="datetime1">
              <a:rPr lang="sl-SI" smtClean="0"/>
              <a:pPr rtl="0"/>
              <a:t>21.4.2020</a:t>
            </a:fld>
            <a:endParaRPr lang="en-US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l-SI"/>
              <a:t>Kliknite za urejanje slogov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en-US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AF680E-CA8A-4EFE-A014-604585F34906}" type="datetime1">
              <a:rPr lang="sl-SI" smtClean="0"/>
              <a:pPr rtl="0"/>
              <a:t>21.4.2020</a:t>
            </a:fld>
            <a:endParaRPr lang="en-US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Pravokot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avokotni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avokot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en povezovalnik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en povezovalnik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56A61364-EBD4-4FBC-A404-4DCA1EDD9BA8}" type="datetime1">
              <a:rPr lang="sl-SI" smtClean="0"/>
              <a:pPr rtl="0"/>
              <a:t>21.4.2020</a:t>
            </a:fld>
            <a:endParaRPr lang="en-US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/>
              <a:t>Kliknite za urejanje slogov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en-US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/>
              <a:t>Kliknite za urejanje slogov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en-US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9E8BF9-9688-49A9-9FA4-4F474489B965}" type="datetime1">
              <a:rPr lang="sl-SI" smtClean="0"/>
              <a:pPr rtl="0"/>
              <a:t>21.4.2020</a:t>
            </a:fld>
            <a:endParaRPr lang="en-US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/>
              <a:t>Kliknite za urejanje slogov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/>
              <a:t>Kliknite za urejanje slogov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sl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595EF1-E626-4F92-8A78-2C699A2816B7}" type="datetime1">
              <a:rPr lang="sl-SI" smtClean="0"/>
              <a:pPr rtl="0"/>
              <a:t>21.4.2020</a:t>
            </a:fld>
            <a:endParaRPr lang="en-US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B6503D-9B74-4B17-8079-64CDD66DFBE1}" type="datetime1">
              <a:rPr lang="sl-SI" smtClean="0"/>
              <a:pPr rtl="0"/>
              <a:t>21.4.2020</a:t>
            </a:fld>
            <a:endParaRPr lang="en-US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1A0150-6C5E-4CA1-B198-6BBC2B2B8B1D}" type="datetime1">
              <a:rPr lang="sl-SI" smtClean="0"/>
              <a:pPr rtl="0"/>
              <a:t>21.4.2020</a:t>
            </a:fld>
            <a:endParaRPr lang="en-US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l-SI"/>
              <a:t>Kliknite za urejanje slogov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  <a:endParaRPr lang="en-US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/>
              <a:t>Kliknite za urejanje slogov besedila matrice</a:t>
            </a:r>
          </a:p>
        </p:txBody>
      </p:sp>
      <p:sp>
        <p:nvSpPr>
          <p:cNvPr id="8" name="Označba mesta za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163AEB5A-02E9-42DF-B233-80252659AF5D}" type="datetime1">
              <a:rPr lang="sl-SI" smtClean="0"/>
              <a:pPr rtl="0"/>
              <a:t>21.4.2020</a:t>
            </a:fld>
            <a:endParaRPr lang="en-US"/>
          </a:p>
        </p:txBody>
      </p:sp>
      <p:sp>
        <p:nvSpPr>
          <p:cNvPr id="9" name="Označba mesta za nogo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Označba mesta za številko diapoz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Označba mesta za sliko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3719589-42AC-4A50-8327-2B798552497B}" type="datetime1">
              <a:rPr lang="sl-SI" smtClean="0"/>
              <a:pPr rtl="0"/>
              <a:t>21.4.2020</a:t>
            </a:fld>
            <a:endParaRPr lang="en-US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l-SI"/>
              <a:t>Kliknite za urejanje slogov besedila matrice</a:t>
            </a:r>
          </a:p>
        </p:txBody>
      </p:sp>
    </p:spTree>
    <p:extLst>
      <p:ext uri="{BB962C8B-B14F-4D97-AF65-F5344CB8AC3E}">
        <p14:creationId xmlns:p14="http://schemas.microsoft.com/office/powerpoint/2010/main" xmlns="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avokotnik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Pravokot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avokotni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sl" dirty="0"/>
              <a:t>Kliknite, da uredite slog naslova matrice.</a:t>
            </a:r>
            <a:endParaRPr lang="en-US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"/>
              <a:t>Uredite sloge besedila matrice</a:t>
            </a:r>
          </a:p>
          <a:p>
            <a:pPr lvl="1" rtl="0"/>
            <a:r>
              <a:rPr lang="sl"/>
              <a:t>Druga raven</a:t>
            </a:r>
          </a:p>
          <a:p>
            <a:pPr lvl="2" rtl="0"/>
            <a:r>
              <a:rPr lang="sl"/>
              <a:t>Tretja raven</a:t>
            </a:r>
          </a:p>
          <a:p>
            <a:pPr lvl="3" rtl="0"/>
            <a:r>
              <a:rPr lang="sl"/>
              <a:t>Četrta raven</a:t>
            </a:r>
          </a:p>
          <a:p>
            <a:pPr lvl="4" rtl="0"/>
            <a:r>
              <a:rPr lang="sl"/>
              <a:t>Peta raven</a:t>
            </a:r>
            <a:endParaRPr lang="en-US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99DB29D-364B-4F66-9EA7-82EDB8D158E9}" type="datetime1">
              <a:rPr lang="sl-SI" smtClean="0"/>
              <a:pPr rtl="0"/>
              <a:t>21.4.2020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Bližnji posnetek logotipa&#10;&#10;Opis je bil samodejno ustvarjen">
            <a:extLst>
              <a:ext uri="{FF2B5EF4-FFF2-40B4-BE49-F238E27FC236}">
                <a16:creationId xmlns:a16="http://schemas.microsoft.com/office/drawing/2014/main" xmlns="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Pravokotnik 81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Pravokotnik 83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xmlns="" id="{A765D8AF-558A-4F84-A06A-06975DC35425}"/>
              </a:ext>
            </a:extLst>
          </p:cNvPr>
          <p:cNvSpPr txBox="1"/>
          <p:nvPr/>
        </p:nvSpPr>
        <p:spPr>
          <a:xfrm>
            <a:off x="6096000" y="2272684"/>
            <a:ext cx="452169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KARIERNA ORIENTACIJA</a:t>
            </a:r>
          </a:p>
          <a:p>
            <a:endParaRPr lang="sl-SI" sz="2800" dirty="0"/>
          </a:p>
          <a:p>
            <a:r>
              <a:rPr lang="sl-SI" sz="2000" dirty="0"/>
              <a:t>Šolska skupnost</a:t>
            </a:r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r>
              <a:rPr lang="sl-SI" sz="2000" dirty="0"/>
              <a:t>                     </a:t>
            </a:r>
            <a:r>
              <a:rPr lang="sl-SI" dirty="0"/>
              <a:t>OŠ Blaža Kocena Ponikva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xmlns="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xmlns="" id="{25A4110E-AC13-4B1C-8673-7827737507CD}"/>
              </a:ext>
            </a:extLst>
          </p:cNvPr>
          <p:cNvSpPr/>
          <p:nvPr/>
        </p:nvSpPr>
        <p:spPr>
          <a:xfrm>
            <a:off x="579120" y="728395"/>
            <a:ext cx="1127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KAJ BO OZ. JE VPLIVALO NA TVOJ IZBOR SREDNJE ŠOLE IN BODOČEGA POKLICA?</a:t>
            </a:r>
          </a:p>
        </p:txBody>
      </p:sp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xmlns="" id="{EE4B4DBF-6207-4EF4-884A-B64684DDA0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98300274"/>
              </p:ext>
            </p:extLst>
          </p:nvPr>
        </p:nvGraphicFramePr>
        <p:xfrm>
          <a:off x="2722880" y="1354452"/>
          <a:ext cx="7589520" cy="4893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3944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xmlns="" id="{7D623A61-ACE2-42AC-AD02-478DFF86720F}"/>
              </a:ext>
            </a:extLst>
          </p:cNvPr>
          <p:cNvSpPr/>
          <p:nvPr/>
        </p:nvSpPr>
        <p:spPr>
          <a:xfrm>
            <a:off x="904240" y="758875"/>
            <a:ext cx="9489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KJE SI DOBIL/A INFORMACIJO O SVOJI KARIERNI POTI?</a:t>
            </a:r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xmlns="" id="{DF80A2C2-A032-45A0-B092-8469C48AE7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97358124"/>
              </p:ext>
            </p:extLst>
          </p:nvPr>
        </p:nvGraphicFramePr>
        <p:xfrm>
          <a:off x="2286000" y="1220540"/>
          <a:ext cx="8006080" cy="5061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53853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xmlns="" id="{6D2CCBA8-4023-437A-AEE8-C4A835B2A747}"/>
              </a:ext>
            </a:extLst>
          </p:cNvPr>
          <p:cNvSpPr/>
          <p:nvPr/>
        </p:nvSpPr>
        <p:spPr>
          <a:xfrm>
            <a:off x="655320" y="708075"/>
            <a:ext cx="1088136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PREDLAGAJ, KAKO BI LAHKO NA ŠOLI V ZVEZI S KARIJERNO POTJO DOBIL VEČ INFPORMACIJ! </a:t>
            </a:r>
          </a:p>
          <a:p>
            <a:endParaRPr lang="sl-SI" sz="2400" dirty="0"/>
          </a:p>
          <a:p>
            <a:endParaRPr lang="sl-SI" sz="2400" dirty="0"/>
          </a:p>
          <a:p>
            <a:endParaRPr lang="sl-SI" sz="2400" dirty="0"/>
          </a:p>
          <a:p>
            <a:r>
              <a:rPr lang="sl-SI" sz="2800" dirty="0"/>
              <a:t>                    </a:t>
            </a:r>
            <a:r>
              <a:rPr lang="sl-SI" sz="2800" b="1" dirty="0"/>
              <a:t>deklice                                         dečki</a:t>
            </a:r>
          </a:p>
          <a:p>
            <a:endParaRPr lang="sl-SI" sz="2400" dirty="0"/>
          </a:p>
          <a:p>
            <a:r>
              <a:rPr lang="sl-SI" dirty="0"/>
              <a:t>   Ure namenjene karierni orientaciji.                                    Ure namenjene karierni orientaciji.</a:t>
            </a:r>
          </a:p>
          <a:p>
            <a:r>
              <a:rPr lang="sl-SI" dirty="0"/>
              <a:t>   Vprašal bi učitelje in svetovalne delavce.                        Predstavitev srednjih šol. </a:t>
            </a:r>
          </a:p>
          <a:p>
            <a:r>
              <a:rPr lang="sl-SI" dirty="0"/>
              <a:t>   Predstavitev srednjih šol.                                                     Obisk srednjih šol.</a:t>
            </a:r>
          </a:p>
          <a:p>
            <a:endParaRPr lang="sl-SI" sz="2400" dirty="0"/>
          </a:p>
        </p:txBody>
      </p:sp>
      <p:cxnSp>
        <p:nvCxnSpPr>
          <p:cNvPr id="8" name="Raven povezovalnik 7">
            <a:extLst>
              <a:ext uri="{FF2B5EF4-FFF2-40B4-BE49-F238E27FC236}">
                <a16:creationId xmlns:a16="http://schemas.microsoft.com/office/drawing/2014/main" xmlns="" id="{3FD73FAD-2D66-4F51-A4F1-8E0B033C4C8E}"/>
              </a:ext>
            </a:extLst>
          </p:cNvPr>
          <p:cNvCxnSpPr/>
          <p:nvPr/>
        </p:nvCxnSpPr>
        <p:spPr>
          <a:xfrm>
            <a:off x="6096000" y="1300480"/>
            <a:ext cx="0" cy="4663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6755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51A34F43-8EAC-4525-B968-7AC3B18A1008}"/>
              </a:ext>
            </a:extLst>
          </p:cNvPr>
          <p:cNvSpPr txBox="1"/>
          <p:nvPr/>
        </p:nvSpPr>
        <p:spPr>
          <a:xfrm>
            <a:off x="843280" y="670560"/>
            <a:ext cx="1008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chemeClr val="accent2"/>
                </a:solidFill>
              </a:rPr>
              <a:t>9.razred</a:t>
            </a:r>
          </a:p>
          <a:p>
            <a:r>
              <a:rPr lang="sl-SI" sz="2400" dirty="0"/>
              <a:t>KAJ JE ZATE KARIJERNA ORIENTACIJA (orientacija kaj boš počel/a v svojem življenju)?</a:t>
            </a:r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xmlns="" id="{1478DDE5-4F55-45DE-BBD6-389DD71E3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399143990"/>
              </p:ext>
            </p:extLst>
          </p:nvPr>
        </p:nvGraphicFramePr>
        <p:xfrm>
          <a:off x="2312337" y="1280423"/>
          <a:ext cx="7908623" cy="485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63663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xmlns="" id="{CBE2030B-CB5B-4F83-A83A-486177987D35}"/>
              </a:ext>
            </a:extLst>
          </p:cNvPr>
          <p:cNvSpPr/>
          <p:nvPr/>
        </p:nvSpPr>
        <p:spPr>
          <a:xfrm>
            <a:off x="1300480" y="799515"/>
            <a:ext cx="9621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KDAJ SI ZAČEL/A RAZMIŠLJATI O TEM KAJ BOŠ, KO ODRASTEŠ?</a:t>
            </a:r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xmlns="" id="{2A497D20-3904-4D85-B2D5-9D7AE9C07E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859305966"/>
              </p:ext>
            </p:extLst>
          </p:nvPr>
        </p:nvGraphicFramePr>
        <p:xfrm>
          <a:off x="2418079" y="1193185"/>
          <a:ext cx="7731760" cy="507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10881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xmlns="" id="{EFEC5E67-066B-4B28-8343-D32881E84201}"/>
              </a:ext>
            </a:extLst>
          </p:cNvPr>
          <p:cNvSpPr/>
          <p:nvPr/>
        </p:nvSpPr>
        <p:spPr>
          <a:xfrm>
            <a:off x="594360" y="626795"/>
            <a:ext cx="11003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KAJ BO OZ. JE VPLIVALO NA TVOJ IZBOR SREDNJE ŠOLE IN BODOČEGA POKLICA?</a:t>
            </a:r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xmlns="" id="{3CA864F5-C132-496A-B08C-C827E02E4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66924188"/>
              </p:ext>
            </p:extLst>
          </p:nvPr>
        </p:nvGraphicFramePr>
        <p:xfrm>
          <a:off x="2722880" y="1354452"/>
          <a:ext cx="7589520" cy="4893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88492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xmlns="" id="{D4528FD3-CFE3-4A12-A653-2EC46E961CD3}"/>
              </a:ext>
            </a:extLst>
          </p:cNvPr>
          <p:cNvSpPr/>
          <p:nvPr/>
        </p:nvSpPr>
        <p:spPr>
          <a:xfrm>
            <a:off x="1539240" y="708075"/>
            <a:ext cx="9113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KJE SI DOBIL/A INFORMACIJO O SVOJI KARIERNI POTI?</a:t>
            </a:r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xmlns="" id="{23A03842-F3EC-48E1-86D4-0BCD4E7A41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984995190"/>
              </p:ext>
            </p:extLst>
          </p:nvPr>
        </p:nvGraphicFramePr>
        <p:xfrm>
          <a:off x="2286000" y="1220540"/>
          <a:ext cx="8006080" cy="5061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9728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xmlns="" id="{85B79DC2-9292-49C2-89C6-C1BB054336D7}"/>
              </a:ext>
            </a:extLst>
          </p:cNvPr>
          <p:cNvSpPr/>
          <p:nvPr/>
        </p:nvSpPr>
        <p:spPr>
          <a:xfrm>
            <a:off x="528320" y="738555"/>
            <a:ext cx="1086612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dirty="0"/>
              <a:t>PREDLAGAJ, KAKO BI LAHKO NA ŠOLI V ZVEZI S KARIJERNO POTJO DOBIL VEČ INFPORMACIJ!</a:t>
            </a:r>
          </a:p>
          <a:p>
            <a:endParaRPr lang="sl-SI" sz="2400" dirty="0"/>
          </a:p>
          <a:p>
            <a:endParaRPr lang="sl-SI" sz="2400" dirty="0"/>
          </a:p>
          <a:p>
            <a:endParaRPr lang="sl-SI" sz="2400" dirty="0"/>
          </a:p>
          <a:p>
            <a:r>
              <a:rPr lang="sl-SI" sz="2800" b="1" dirty="0"/>
              <a:t>                deklice                                                  dečki</a:t>
            </a:r>
          </a:p>
          <a:p>
            <a:endParaRPr lang="sl-SI" sz="2400" dirty="0"/>
          </a:p>
          <a:p>
            <a:r>
              <a:rPr lang="sl-SI" dirty="0"/>
              <a:t>       Ure namenjene karierni orientaciji.                                  Ure namenjene karierni orientaciji.</a:t>
            </a:r>
          </a:p>
          <a:p>
            <a:r>
              <a:rPr lang="sl-SI" dirty="0"/>
              <a:t>       Vprašal bi učitelje in svetovalne delavce.                      Predstavitev srednjih šol. </a:t>
            </a:r>
          </a:p>
          <a:p>
            <a:r>
              <a:rPr lang="sl-SI" dirty="0"/>
              <a:t>       Predstavitev srednjih šol.                                                   Obisk srednjih šol. </a:t>
            </a:r>
          </a:p>
          <a:p>
            <a:endParaRPr lang="sl-SI" sz="2400" dirty="0"/>
          </a:p>
          <a:p>
            <a:endParaRPr lang="sl-SI" sz="2400" dirty="0"/>
          </a:p>
          <a:p>
            <a:endParaRPr lang="sl-SI" sz="2400" dirty="0"/>
          </a:p>
        </p:txBody>
      </p:sp>
      <p:cxnSp>
        <p:nvCxnSpPr>
          <p:cNvPr id="4" name="Raven povezovalnik 3">
            <a:extLst>
              <a:ext uri="{FF2B5EF4-FFF2-40B4-BE49-F238E27FC236}">
                <a16:creationId xmlns:a16="http://schemas.microsoft.com/office/drawing/2014/main" xmlns="" id="{4997EA51-6522-410A-9801-3FA0F60B64CD}"/>
              </a:ext>
            </a:extLst>
          </p:cNvPr>
          <p:cNvCxnSpPr/>
          <p:nvPr/>
        </p:nvCxnSpPr>
        <p:spPr>
          <a:xfrm>
            <a:off x="5994400" y="1656080"/>
            <a:ext cx="0" cy="406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78377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C4B5BC8B-5728-4FD5-A907-BC1FD125D24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09601"/>
            <a:ext cx="12293600" cy="819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034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C3C8DE41-93B5-420F-AAEA-7259D29DC39E}"/>
              </a:ext>
            </a:extLst>
          </p:cNvPr>
          <p:cNvSpPr txBox="1"/>
          <p:nvPr/>
        </p:nvSpPr>
        <p:spPr>
          <a:xfrm>
            <a:off x="660400" y="1320800"/>
            <a:ext cx="11003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V anketi so sodelovali učenci od 7. do 9. razreda osnovne šole Blaža Kocena Ponikva.</a:t>
            </a:r>
          </a:p>
          <a:p>
            <a:endParaRPr lang="sl-SI" sz="2400" dirty="0"/>
          </a:p>
          <a:p>
            <a:r>
              <a:rPr lang="sl-SI" sz="2400" dirty="0"/>
              <a:t>Iz </a:t>
            </a:r>
            <a:r>
              <a:rPr lang="sl-SI" sz="2400" b="1" dirty="0"/>
              <a:t>7. razreda </a:t>
            </a:r>
            <a:r>
              <a:rPr lang="sl-SI" sz="2400" dirty="0"/>
              <a:t>je sodelovalo 11deklic in 12 fantov.</a:t>
            </a:r>
          </a:p>
          <a:p>
            <a:endParaRPr lang="sl-SI" sz="2400" dirty="0"/>
          </a:p>
          <a:p>
            <a:r>
              <a:rPr lang="sl-SI" sz="2400" dirty="0"/>
              <a:t>Iz </a:t>
            </a:r>
            <a:r>
              <a:rPr lang="sl-SI" sz="2400" b="1" dirty="0"/>
              <a:t>8. razreda </a:t>
            </a:r>
            <a:r>
              <a:rPr lang="sl-SI" sz="2400" dirty="0"/>
              <a:t>je sodelovalo 7 deklic in 10 fantov.</a:t>
            </a:r>
          </a:p>
          <a:p>
            <a:endParaRPr lang="sl-SI" sz="2400" dirty="0"/>
          </a:p>
          <a:p>
            <a:r>
              <a:rPr lang="sl-SI" sz="2400" dirty="0"/>
              <a:t>Iz </a:t>
            </a:r>
            <a:r>
              <a:rPr lang="sl-SI" sz="2400" b="1" dirty="0"/>
              <a:t>9. razreda </a:t>
            </a:r>
            <a:r>
              <a:rPr lang="sl-SI" sz="2400" dirty="0"/>
              <a:t>so sodelovale 4 deklice in 11 fantov.</a:t>
            </a:r>
          </a:p>
        </p:txBody>
      </p:sp>
    </p:spTree>
    <p:extLst>
      <p:ext uri="{BB962C8B-B14F-4D97-AF65-F5344CB8AC3E}">
        <p14:creationId xmlns:p14="http://schemas.microsoft.com/office/powerpoint/2010/main" xmlns="" val="73414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811CF91E-E83C-4D89-9137-953982D7A500}"/>
              </a:ext>
            </a:extLst>
          </p:cNvPr>
          <p:cNvSpPr txBox="1"/>
          <p:nvPr/>
        </p:nvSpPr>
        <p:spPr>
          <a:xfrm>
            <a:off x="729448" y="399495"/>
            <a:ext cx="10733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7.razred </a:t>
            </a:r>
          </a:p>
          <a:p>
            <a:endParaRPr lang="sl-SI" sz="2400" b="1" dirty="0">
              <a:solidFill>
                <a:srgbClr val="FF0000"/>
              </a:solidFill>
            </a:endParaRPr>
          </a:p>
          <a:p>
            <a:r>
              <a:rPr lang="sl-SI" sz="2400" dirty="0"/>
              <a:t>KAJ JE ZATE KARIJERNA ORIENTACIJA (orientacija kaj boš počel/a v   svojem življenju)? </a:t>
            </a:r>
          </a:p>
          <a:p>
            <a:r>
              <a:rPr lang="sl-SI" sz="2400" dirty="0"/>
              <a:t>   </a:t>
            </a:r>
            <a:endParaRPr lang="sl-SI" sz="2000" dirty="0"/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xmlns="" id="{D028665F-E504-45AB-9FA6-3D59678A65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147741978"/>
              </p:ext>
            </p:extLst>
          </p:nvPr>
        </p:nvGraphicFramePr>
        <p:xfrm>
          <a:off x="2141687" y="1477021"/>
          <a:ext cx="7908623" cy="485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989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xmlns="" id="{A0C4F202-D0C3-4663-9E09-77416F7025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11629676"/>
              </p:ext>
            </p:extLst>
          </p:nvPr>
        </p:nvGraphicFramePr>
        <p:xfrm>
          <a:off x="2418079" y="1193185"/>
          <a:ext cx="7731760" cy="507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jeZBesedilom 7">
            <a:extLst>
              <a:ext uri="{FF2B5EF4-FFF2-40B4-BE49-F238E27FC236}">
                <a16:creationId xmlns:a16="http://schemas.microsoft.com/office/drawing/2014/main" xmlns="" id="{238826ED-7E5B-4C6D-84FB-680FCE9526A4}"/>
              </a:ext>
            </a:extLst>
          </p:cNvPr>
          <p:cNvSpPr txBox="1"/>
          <p:nvPr/>
        </p:nvSpPr>
        <p:spPr>
          <a:xfrm>
            <a:off x="1899920" y="731520"/>
            <a:ext cx="9316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/>
              <a:t>KDAJ SI ZAČEL/A RAZMIŠLJATI O TEM, KAJ BOŠ, KO ODRASTEŠ?</a:t>
            </a:r>
          </a:p>
        </p:txBody>
      </p:sp>
    </p:spTree>
    <p:extLst>
      <p:ext uri="{BB962C8B-B14F-4D97-AF65-F5344CB8AC3E}">
        <p14:creationId xmlns:p14="http://schemas.microsoft.com/office/powerpoint/2010/main" xmlns="" val="321827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9FBA6D64-5EE9-4142-A962-59ABAA8671E7}"/>
              </a:ext>
            </a:extLst>
          </p:cNvPr>
          <p:cNvSpPr txBox="1"/>
          <p:nvPr/>
        </p:nvSpPr>
        <p:spPr>
          <a:xfrm>
            <a:off x="731520" y="863600"/>
            <a:ext cx="10891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KAJ BO OZ. JE VPLIVALO NA TVOJ IZBOR SREDNJE ŠOLE IN BODOČEGA POKLICA?</a:t>
            </a: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xmlns="" id="{95C78381-5EC1-4BAA-BEFE-F063B16EA5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02600440"/>
              </p:ext>
            </p:extLst>
          </p:nvPr>
        </p:nvGraphicFramePr>
        <p:xfrm>
          <a:off x="2382520" y="1537332"/>
          <a:ext cx="7589520" cy="4893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1583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3475046D-4792-4A5A-97D1-E705AEC0F7B5}"/>
              </a:ext>
            </a:extLst>
          </p:cNvPr>
          <p:cNvSpPr txBox="1"/>
          <p:nvPr/>
        </p:nvSpPr>
        <p:spPr>
          <a:xfrm>
            <a:off x="1574800" y="690880"/>
            <a:ext cx="949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KJE SI DOBIL/A INFORMACIJO O SVOJI KARIERNI POTI?</a:t>
            </a:r>
            <a:endParaRPr lang="sl-SI" sz="2400" dirty="0"/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xmlns="" id="{2EAD9505-292D-4767-BFF0-E5BD3AE0DF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0634592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92547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9DD1BD53-EFF7-40C5-90DF-5E48A74C53EF}"/>
              </a:ext>
            </a:extLst>
          </p:cNvPr>
          <p:cNvSpPr txBox="1"/>
          <p:nvPr/>
        </p:nvSpPr>
        <p:spPr>
          <a:xfrm>
            <a:off x="436880" y="711200"/>
            <a:ext cx="112572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2400" dirty="0"/>
              <a:t>PREDLAGAJ, KAKO BI LAHKO NA ŠOLI V ZVEZI S KARIJERNO POTJO DOBIL VEČ INFORMACIJ!</a:t>
            </a:r>
          </a:p>
          <a:p>
            <a:pPr algn="just"/>
            <a:endParaRPr lang="sl-SI" sz="2400" dirty="0"/>
          </a:p>
          <a:p>
            <a:pPr algn="just"/>
            <a:endParaRPr lang="sl-SI" sz="2400" dirty="0"/>
          </a:p>
          <a:p>
            <a:pPr algn="just"/>
            <a:r>
              <a:rPr lang="sl-SI" sz="2800" b="1" dirty="0"/>
              <a:t>                     deklice  </a:t>
            </a:r>
            <a:r>
              <a:rPr lang="sl-SI" sz="2400" b="1" dirty="0"/>
              <a:t>                                      </a:t>
            </a:r>
            <a:r>
              <a:rPr lang="sl-SI" sz="2800" b="1" dirty="0"/>
              <a:t>dečki</a:t>
            </a:r>
            <a:endParaRPr lang="sl-SI" sz="2400" b="1" dirty="0"/>
          </a:p>
          <a:p>
            <a:pPr algn="just"/>
            <a:endParaRPr lang="sl-SI" sz="2400" dirty="0"/>
          </a:p>
          <a:p>
            <a:pPr algn="just"/>
            <a:endParaRPr lang="sl-SI" sz="2400" dirty="0"/>
          </a:p>
          <a:p>
            <a:r>
              <a:rPr lang="sl-SI" dirty="0"/>
              <a:t>              Predavanja.                                                          Brošure o šolah.</a:t>
            </a:r>
          </a:p>
          <a:p>
            <a:r>
              <a:rPr lang="sl-SI" dirty="0"/>
              <a:t>              Ure namenjene karierni orientaciji.                    Predavanja. </a:t>
            </a:r>
          </a:p>
          <a:p>
            <a:r>
              <a:rPr lang="sl-SI" dirty="0"/>
              <a:t>              Predstavitve poklicev.                                         Ure namenjene karierni orientaciji.</a:t>
            </a:r>
          </a:p>
          <a:p>
            <a:r>
              <a:rPr lang="sl-SI" dirty="0"/>
              <a:t>              Delavnice.                                                            Predstavitve poklicev. </a:t>
            </a:r>
          </a:p>
          <a:p>
            <a:r>
              <a:rPr lang="sl-SI" dirty="0"/>
              <a:t>              Predstavitev srednjih šol.                                     Vprašal bi učitelje.</a:t>
            </a:r>
          </a:p>
          <a:p>
            <a:r>
              <a:rPr lang="sl-SI" dirty="0"/>
              <a:t>              Naredili bi lastno spletno stran.                          Delavnice. </a:t>
            </a:r>
          </a:p>
          <a:p>
            <a:r>
              <a:rPr lang="sl-SI" dirty="0"/>
              <a:t>              Izbirni predmet na to temo.                                Krožki.</a:t>
            </a:r>
          </a:p>
          <a:p>
            <a:r>
              <a:rPr lang="sl-SI" dirty="0"/>
              <a:t>                                                                                              Predstavitev srednjih šol.</a:t>
            </a:r>
          </a:p>
          <a:p>
            <a:r>
              <a:rPr lang="sl-SI" dirty="0"/>
              <a:t>                                                                                              Izleti za spoznavanje službe. </a:t>
            </a:r>
          </a:p>
        </p:txBody>
      </p:sp>
      <p:cxnSp>
        <p:nvCxnSpPr>
          <p:cNvPr id="5" name="Raven povezovalnik 4">
            <a:extLst>
              <a:ext uri="{FF2B5EF4-FFF2-40B4-BE49-F238E27FC236}">
                <a16:creationId xmlns:a16="http://schemas.microsoft.com/office/drawing/2014/main" xmlns="" id="{5F4C0F69-DBD1-4097-BDF5-35F47E4B8848}"/>
              </a:ext>
            </a:extLst>
          </p:cNvPr>
          <p:cNvCxnSpPr>
            <a:cxnSpLocks/>
          </p:cNvCxnSpPr>
          <p:nvPr/>
        </p:nvCxnSpPr>
        <p:spPr>
          <a:xfrm>
            <a:off x="5679440" y="1676400"/>
            <a:ext cx="0" cy="410400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0106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A8E7C977-7937-4BEE-91DD-55C4C57646B2}"/>
              </a:ext>
            </a:extLst>
          </p:cNvPr>
          <p:cNvSpPr txBox="1"/>
          <p:nvPr/>
        </p:nvSpPr>
        <p:spPr>
          <a:xfrm>
            <a:off x="736600" y="680720"/>
            <a:ext cx="1071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8.razred</a:t>
            </a:r>
          </a:p>
          <a:p>
            <a:r>
              <a:rPr lang="sl-SI" sz="2400" dirty="0"/>
              <a:t>KAJ JE ZATE KARIJERNA ORIENTACIJA (orientacija kaj boš počel/a v svojem življenju)?</a:t>
            </a:r>
          </a:p>
        </p:txBody>
      </p:sp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xmlns="" id="{61F53002-9480-4B60-977C-DA03A99553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062111884"/>
              </p:ext>
            </p:extLst>
          </p:nvPr>
        </p:nvGraphicFramePr>
        <p:xfrm>
          <a:off x="2312337" y="1280423"/>
          <a:ext cx="7908623" cy="485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2686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xmlns="" id="{EBB87E50-6D8C-45BB-BC18-345EDCA34EB8}"/>
              </a:ext>
            </a:extLst>
          </p:cNvPr>
          <p:cNvSpPr txBox="1"/>
          <p:nvPr/>
        </p:nvSpPr>
        <p:spPr>
          <a:xfrm>
            <a:off x="1320800" y="843280"/>
            <a:ext cx="9784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KDAJ SI ZAČEL/A RAZMIŠLJATI O TEM KAJ BOŠ, KO ODRASTEŠ?</a:t>
            </a:r>
          </a:p>
        </p:txBody>
      </p:sp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xmlns="" id="{E6E4C265-7518-4FA9-B269-9806BACEA2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62501409"/>
              </p:ext>
            </p:extLst>
          </p:nvPr>
        </p:nvGraphicFramePr>
        <p:xfrm>
          <a:off x="2418079" y="1193185"/>
          <a:ext cx="7731760" cy="507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88809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1799034_TF78438558" id="{5254DEA4-1D98-423A-9F28-88A6413EF962}" vid="{2332C630-D0CF-4CC5-990A-363655B530E7}"/>
    </a:ext>
  </a:extLst>
</a:theme>
</file>

<file path=ppt/theme/theme2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{FCE5BED9-1645-47E1-AA38-2BCF178C26CE}tf78438558</Template>
  <TotalTime>0</TotalTime>
  <Words>406</Words>
  <Application>Microsoft Office PowerPoint</Application>
  <PresentationFormat>Po meri</PresentationFormat>
  <Paragraphs>65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19" baseType="lpstr">
      <vt:lpstr>SavonVTI</vt:lpstr>
      <vt:lpstr>Diapozitiv 1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  <vt:lpstr>Diapozitiv 15</vt:lpstr>
      <vt:lpstr>Diapozitiv 16</vt:lpstr>
      <vt:lpstr>Diapozitiv 17</vt:lpstr>
      <vt:lpstr>Diapozitiv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2020-04-19T09:46:02Z</dcterms:created>
  <dcterms:modified xsi:type="dcterms:W3CDTF">2020-04-21T05:47:14Z</dcterms:modified>
</cp:coreProperties>
</file>